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67FA2-CDB8-44D8-AC9D-6AECB0CCC04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21BC7-F103-4737-8E5E-C77B23F57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534400" cy="16763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b="1" u="sng" dirty="0" smtClean="0">
                <a:solidFill>
                  <a:srgbClr val="00B050"/>
                </a:solidFill>
              </a:rPr>
              <a:t>DPBS PG COLLEGE ANOOPSHAHR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Digital Electronics and Computer organization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S P GAUTAM                     </a:t>
            </a:r>
            <a:r>
              <a:rPr lang="en-US" sz="3100" b="1" dirty="0" smtClean="0">
                <a:solidFill>
                  <a:srgbClr val="FF0000"/>
                </a:solidFill>
              </a:rPr>
              <a:t>Topic: Sequential Circuits           </a:t>
            </a:r>
            <a:r>
              <a:rPr lang="en-US" sz="2200" b="1" dirty="0" smtClean="0">
                <a:solidFill>
                  <a:srgbClr val="FF0000"/>
                </a:solidFill>
              </a:rPr>
              <a:t>BCA-II SEM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Sub topic: </a:t>
            </a:r>
            <a:r>
              <a:rPr lang="en-US" sz="3200" u="sng" dirty="0" smtClean="0">
                <a:solidFill>
                  <a:srgbClr val="FF0000"/>
                </a:solidFill>
              </a:rPr>
              <a:t>latches and flip-flops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686800" cy="3657600"/>
          </a:xfrm>
        </p:spPr>
        <p:txBody>
          <a:bodyPr>
            <a:normAutofit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latche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:-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600" b="1" dirty="0" err="1" smtClean="0">
                <a:solidFill>
                  <a:schemeClr val="tx1"/>
                </a:solidFill>
                <a:sym typeface="Wingdings" pitchFamily="2" charset="2"/>
              </a:rPr>
              <a:t>hold,lock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) latch are the basic blocks using which flip-flop are constructed.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                                       Latch have capability to store one bit.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                                       latch have not clock pulse.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                                                                                </a:t>
            </a:r>
            <a:r>
              <a:rPr lang="en-US" sz="1100" b="1" dirty="0" smtClean="0">
                <a:solidFill>
                  <a:schemeClr val="tx1"/>
                </a:solidFill>
              </a:rPr>
              <a:t>NOT GATE                    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                            </a:t>
            </a:r>
            <a:r>
              <a:rPr lang="en-US" sz="1400" b="1" dirty="0" smtClean="0">
                <a:solidFill>
                  <a:schemeClr val="tx1"/>
                </a:solidFill>
              </a:rPr>
              <a:t> Input  </a:t>
            </a:r>
            <a:r>
              <a:rPr lang="en-US" sz="1600" b="1" dirty="0" smtClean="0">
                <a:solidFill>
                  <a:schemeClr val="tx1"/>
                </a:solidFill>
              </a:rPr>
              <a:t>X                                                             0                Q          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	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</a:t>
            </a:r>
          </a:p>
          <a:p>
            <a:pPr algn="l"/>
            <a:r>
              <a:rPr lang="en-US" sz="1000" b="1" dirty="0" smtClean="0">
                <a:solidFill>
                  <a:schemeClr val="tx1"/>
                </a:solidFill>
              </a:rPr>
              <a:t>                                                </a:t>
            </a:r>
            <a:r>
              <a:rPr lang="en-US" sz="1400" b="1" dirty="0" smtClean="0">
                <a:solidFill>
                  <a:schemeClr val="tx1"/>
                </a:solidFill>
              </a:rPr>
              <a:t>input    y                                                                        1                Q’</a:t>
            </a:r>
          </a:p>
          <a:p>
            <a:endParaRPr lang="en-US" sz="1000" b="1" dirty="0" smtClean="0">
              <a:solidFill>
                <a:schemeClr val="tx1"/>
              </a:solidFill>
            </a:endParaRPr>
          </a:p>
          <a:p>
            <a:r>
              <a:rPr lang="en-US" sz="1000" b="1" dirty="0" smtClean="0">
                <a:solidFill>
                  <a:schemeClr val="tx1"/>
                </a:solidFill>
              </a:rPr>
              <a:t>NOT GATE</a:t>
            </a:r>
            <a:endParaRPr lang="en-US" sz="1000" dirty="0"/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524000" y="31242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pSp>
        <p:nvGrpSpPr>
          <p:cNvPr id="88" name="Group 87"/>
          <p:cNvGrpSpPr/>
          <p:nvPr/>
        </p:nvGrpSpPr>
        <p:grpSpPr>
          <a:xfrm>
            <a:off x="2590800" y="3733800"/>
            <a:ext cx="3352800" cy="1752600"/>
            <a:chOff x="2590800" y="3733800"/>
            <a:chExt cx="3352800" cy="1752600"/>
          </a:xfrm>
        </p:grpSpPr>
        <p:grpSp>
          <p:nvGrpSpPr>
            <p:cNvPr id="47" name="Group 46"/>
            <p:cNvGrpSpPr/>
            <p:nvPr/>
          </p:nvGrpSpPr>
          <p:grpSpPr>
            <a:xfrm>
              <a:off x="2590800" y="3733800"/>
              <a:ext cx="2057400" cy="609600"/>
              <a:chOff x="2438400" y="3733800"/>
              <a:chExt cx="2057400" cy="6096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2438400" y="4038600"/>
                <a:ext cx="990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3124994" y="4038600"/>
                <a:ext cx="608806" cy="7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429000" y="3733800"/>
                <a:ext cx="8382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3429000" y="4038600"/>
                <a:ext cx="8382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/>
              <p:cNvSpPr/>
              <p:nvPr/>
            </p:nvSpPr>
            <p:spPr>
              <a:xfrm>
                <a:off x="4267200" y="3962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2590800" y="4876800"/>
              <a:ext cx="2057400" cy="609600"/>
              <a:chOff x="2438400" y="3733800"/>
              <a:chExt cx="2057400" cy="609600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>
                <a:off x="2438400" y="4038600"/>
                <a:ext cx="990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3124994" y="4038600"/>
                <a:ext cx="608806" cy="7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429000" y="3733800"/>
                <a:ext cx="8382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V="1">
                <a:off x="3429000" y="4038600"/>
                <a:ext cx="8382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/>
              <p:cNvSpPr/>
              <p:nvPr/>
            </p:nvSpPr>
            <p:spPr>
              <a:xfrm>
                <a:off x="4267200" y="3962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" name="Straight Connector 69"/>
            <p:cNvCxnSpPr>
              <a:stCxn id="22" idx="6"/>
            </p:cNvCxnSpPr>
            <p:nvPr/>
          </p:nvCxnSpPr>
          <p:spPr>
            <a:xfrm flipV="1">
              <a:off x="4648200" y="4038600"/>
              <a:ext cx="12192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8" idx="6"/>
            </p:cNvCxnSpPr>
            <p:nvPr/>
          </p:nvCxnSpPr>
          <p:spPr>
            <a:xfrm flipV="1">
              <a:off x="4648200" y="5181600"/>
              <a:ext cx="12954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2933700" y="4152900"/>
              <a:ext cx="228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2896394" y="5029200"/>
              <a:ext cx="30400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5296694" y="4228306"/>
              <a:ext cx="38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>
              <a:off x="5334794" y="5029200"/>
              <a:ext cx="30400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048000" y="4267200"/>
              <a:ext cx="243840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3048000" y="4419600"/>
              <a:ext cx="243840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Rectangle 88"/>
          <p:cNvSpPr/>
          <p:nvPr/>
        </p:nvSpPr>
        <p:spPr>
          <a:xfrm>
            <a:off x="6781800" y="3048000"/>
            <a:ext cx="2057400" cy="3200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actualy</a:t>
            </a:r>
            <a:r>
              <a:rPr lang="en-US" dirty="0" smtClean="0">
                <a:solidFill>
                  <a:schemeClr val="tx1"/>
                </a:solidFill>
              </a:rPr>
              <a:t> Q  work as input  and output 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n-US" dirty="0" err="1" smtClean="0">
                <a:solidFill>
                  <a:schemeClr val="tx1"/>
                </a:solidFill>
              </a:rPr>
              <a:t>Q</a:t>
            </a:r>
            <a:r>
              <a:rPr lang="en-US" sz="1200" dirty="0" err="1" smtClean="0">
                <a:solidFill>
                  <a:schemeClr val="tx1"/>
                </a:solidFill>
              </a:rPr>
              <a:t>n</a:t>
            </a:r>
            <a:r>
              <a:rPr lang="en-US" sz="1000" dirty="0" smtClean="0">
                <a:solidFill>
                  <a:schemeClr val="tx1"/>
                </a:solidFill>
              </a:rPr>
              <a:t>  </a:t>
            </a:r>
            <a:r>
              <a:rPr lang="en-US" sz="1600" dirty="0" smtClean="0">
                <a:solidFill>
                  <a:schemeClr val="tx1"/>
                </a:solidFill>
              </a:rPr>
              <a:t>is input then output will be Q</a:t>
            </a:r>
            <a:r>
              <a:rPr lang="en-US" sz="1200" dirty="0" smtClean="0">
                <a:solidFill>
                  <a:schemeClr val="tx1"/>
                </a:solidFill>
              </a:rPr>
              <a:t>n+1 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Q</a:t>
            </a:r>
            <a:r>
              <a:rPr lang="en-US" b="1" dirty="0" err="1" smtClean="0">
                <a:solidFill>
                  <a:schemeClr val="tx1"/>
                </a:solidFill>
              </a:rPr>
              <a:t>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 smtClean="0">
                <a:solidFill>
                  <a:schemeClr val="tx1"/>
                </a:solidFill>
              </a:rPr>
              <a:t>n+1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/p                o/p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If Q is 0 then Q’ will be 1  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And  </a:t>
            </a:r>
            <a:r>
              <a:rPr lang="en-US" sz="1200" b="1" dirty="0" err="1" smtClean="0">
                <a:solidFill>
                  <a:schemeClr val="tx1"/>
                </a:solidFill>
              </a:rPr>
              <a:t>Qn</a:t>
            </a:r>
            <a:r>
              <a:rPr lang="en-US" sz="1200" b="1" smtClean="0">
                <a:solidFill>
                  <a:schemeClr val="tx1"/>
                </a:solidFill>
              </a:rPr>
              <a:t>    -&gt;     Qn+1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Right Arrow 94"/>
          <p:cNvSpPr/>
          <p:nvPr/>
        </p:nvSpPr>
        <p:spPr>
          <a:xfrm>
            <a:off x="7543800" y="4953000"/>
            <a:ext cx="304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99" name="Straight Arrow Connector 98"/>
          <p:cNvCxnSpPr/>
          <p:nvPr/>
        </p:nvCxnSpPr>
        <p:spPr>
          <a:xfrm rot="10800000" flipV="1">
            <a:off x="4648200" y="4343400"/>
            <a:ext cx="304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0800000">
            <a:off x="4648200" y="47244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ight Arrow 29"/>
          <p:cNvSpPr/>
          <p:nvPr/>
        </p:nvSpPr>
        <p:spPr>
          <a:xfrm>
            <a:off x="1524000" y="34290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Flip-flop</a:t>
            </a:r>
            <a:endParaRPr lang="en-US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447800"/>
            <a:ext cx="681904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xplosion 2 7"/>
          <p:cNvSpPr/>
          <p:nvPr/>
        </p:nvSpPr>
        <p:spPr>
          <a:xfrm>
            <a:off x="6096000" y="4876800"/>
            <a:ext cx="2819400" cy="1752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 P GAUTAM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u="sng" dirty="0" smtClean="0">
                <a:solidFill>
                  <a:srgbClr val="C00000"/>
                </a:solidFill>
              </a:rPr>
              <a:t>FLIP-FLOP 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/>
          <a:lstStyle/>
          <a:p>
            <a:r>
              <a:rPr lang="en-US" dirty="0" smtClean="0"/>
              <a:t>Capable of storing 1-bit</a:t>
            </a:r>
          </a:p>
          <a:p>
            <a:r>
              <a:rPr lang="en-US" dirty="0" smtClean="0"/>
              <a:t>Bi-stable device</a:t>
            </a:r>
          </a:p>
          <a:p>
            <a:r>
              <a:rPr lang="en-US" dirty="0" smtClean="0"/>
              <a:t>Functionality type(RS ,JK,T,D)</a:t>
            </a:r>
          </a:p>
          <a:p>
            <a:r>
              <a:rPr lang="en-US" dirty="0" smtClean="0"/>
              <a:t>Operation mode(latch, transparent)</a:t>
            </a:r>
          </a:p>
          <a:p>
            <a:r>
              <a:rPr lang="en-US" dirty="0" smtClean="0"/>
              <a:t>Clock synchronization(+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smtClean="0"/>
              <a:t>level,+-</a:t>
            </a:r>
            <a:r>
              <a:rPr lang="en-US" dirty="0" err="1" smtClean="0"/>
              <a:t>ve</a:t>
            </a:r>
            <a:r>
              <a:rPr lang="en-US" dirty="0" smtClean="0"/>
              <a:t> edge)</a:t>
            </a:r>
          </a:p>
          <a:p>
            <a:r>
              <a:rPr lang="en-US" dirty="0" smtClean="0"/>
              <a:t>Construction (NOR,NAND)                                </a:t>
            </a:r>
            <a:r>
              <a:rPr lang="en-US" dirty="0" err="1" smtClean="0"/>
              <a:t>Q</a:t>
            </a:r>
            <a:r>
              <a:rPr lang="en-US" sz="1400" dirty="0" err="1" smtClean="0"/>
              <a:t>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I/P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</a:t>
            </a:r>
            <a:r>
              <a:rPr lang="en-US" dirty="0" err="1" smtClean="0"/>
              <a:t>Ǭ</a:t>
            </a:r>
            <a:r>
              <a:rPr lang="en-US" sz="1600" dirty="0" err="1" smtClean="0"/>
              <a:t>n</a:t>
            </a:r>
            <a:r>
              <a:rPr lang="en-US" dirty="0" smtClean="0"/>
              <a:t>                                           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5000" y="4343400"/>
            <a:ext cx="20574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f </a:t>
            </a:r>
            <a:r>
              <a:rPr lang="en-US" sz="2800" b="1" dirty="0" err="1" smtClean="0">
                <a:solidFill>
                  <a:schemeClr val="tx1"/>
                </a:solidFill>
              </a:rPr>
              <a:t>f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Basic diagram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772400" y="45720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772400" y="57150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" idx="1"/>
          </p:cNvCxnSpPr>
          <p:nvPr/>
        </p:nvCxnSpPr>
        <p:spPr>
          <a:xfrm>
            <a:off x="4953000" y="5181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loud Callout 18"/>
          <p:cNvSpPr/>
          <p:nvPr/>
        </p:nvSpPr>
        <p:spPr>
          <a:xfrm>
            <a:off x="5791200" y="762000"/>
            <a:ext cx="2819400" cy="1600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 P GAUTAM</a:t>
            </a: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124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DPBS PG COLLEGE ANOOPSHAHR Digital Electronics and Computer organization S P GAUTAM                     Topic: Sequential Circuits           BCA-II SEM Sub topic: latches and flip-flops  </vt:lpstr>
      <vt:lpstr>Flip-flop</vt:lpstr>
      <vt:lpstr> FLIP-FLOP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and Computer organization 4/11/2020                          Topic Sequential Circuits                          BCA-II SEM Sub topic: latches and flip-flops</dc:title>
  <dc:creator>satya</dc:creator>
  <cp:lastModifiedBy>satya</cp:lastModifiedBy>
  <cp:revision>34</cp:revision>
  <dcterms:created xsi:type="dcterms:W3CDTF">2020-04-11T12:18:30Z</dcterms:created>
  <dcterms:modified xsi:type="dcterms:W3CDTF">2020-04-13T07:49:32Z</dcterms:modified>
</cp:coreProperties>
</file>